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79" r:id="rId2"/>
    <p:sldId id="256" r:id="rId3"/>
    <p:sldId id="316" r:id="rId4"/>
    <p:sldId id="381" r:id="rId5"/>
    <p:sldId id="257" r:id="rId6"/>
    <p:sldId id="323" r:id="rId7"/>
    <p:sldId id="324" r:id="rId8"/>
    <p:sldId id="349" r:id="rId9"/>
    <p:sldId id="380" r:id="rId10"/>
    <p:sldId id="259" r:id="rId11"/>
    <p:sldId id="325" r:id="rId12"/>
    <p:sldId id="328" r:id="rId13"/>
    <p:sldId id="333" r:id="rId14"/>
    <p:sldId id="318" r:id="rId15"/>
    <p:sldId id="319" r:id="rId16"/>
    <p:sldId id="320" r:id="rId17"/>
    <p:sldId id="321" r:id="rId18"/>
    <p:sldId id="384" r:id="rId19"/>
    <p:sldId id="334" r:id="rId20"/>
    <p:sldId id="326" r:id="rId21"/>
    <p:sldId id="330" r:id="rId22"/>
    <p:sldId id="327" r:id="rId23"/>
    <p:sldId id="331" r:id="rId24"/>
    <p:sldId id="335" r:id="rId25"/>
    <p:sldId id="332" r:id="rId26"/>
    <p:sldId id="336" r:id="rId27"/>
    <p:sldId id="383" r:id="rId28"/>
    <p:sldId id="3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78" autoAdjust="0"/>
    <p:restoredTop sz="86370" autoAdjust="0"/>
  </p:normalViewPr>
  <p:slideViewPr>
    <p:cSldViewPr snapToGrid="0">
      <p:cViewPr varScale="1">
        <p:scale>
          <a:sx n="52" d="100"/>
          <a:sy n="52" d="100"/>
        </p:scale>
        <p:origin x="108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2AC56-E20D-4719-9E66-68604E547144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7DB7D-0C53-4255-829B-DFDF02E6C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0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 database collation may say “default,” it only says this if it matches the instance collation.</a:t>
            </a:r>
          </a:p>
          <a:p>
            <a:r>
              <a:rPr lang="en-US" dirty="0"/>
              <a:t>If the instance collation ever changes, the database collation does NOT change with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22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column collation says “database default” if it matches the database collation.</a:t>
            </a:r>
          </a:p>
          <a:p>
            <a:r>
              <a:rPr lang="en-US" dirty="0"/>
              <a:t>It implies that it is linked to the database collation, but it is not. If the database collation changes, it has no effect on the assigned column collation.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39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error occurs most frequently when the instance collation is not equal to the database collation. Remember, </a:t>
            </a:r>
            <a:r>
              <a:rPr lang="en-US" dirty="0" err="1"/>
              <a:t>tempdb</a:t>
            </a:r>
            <a:r>
              <a:rPr lang="en-US" dirty="0"/>
              <a:t> is built off of master, so your sorts and temporary tables are stored here. Long story short, it is best that instance and database collations match.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28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35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plan to use these types of queries often, you might consider building a persisted computed column to speed up finding these results. You can index a computed column.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21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08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25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75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21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really want to search for the %, _ , or [ characters, you can use the ESCAPE keyword to remove the special powers of the character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68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70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1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code will build the sample data used for the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underscore guarantees a length of one character per underscore requested.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5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67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04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86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instance collation cannot be changed without an effective rebuild of the master database.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21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753A-E3DF-D113-107E-2253D0CC6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DFCB6-71EE-2925-8C00-494F9A1A3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403D5-2BA4-281A-1181-41A5F4CF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40EF-8E16-9A7A-331B-5CC403B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ADC46-E43D-3565-404F-1C300C3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6729-0DA4-7A91-02B2-0E0900D7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58F4A-4C96-34BD-D2EA-87A286776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C7E5C-6B44-95A4-9FB6-0A1AB294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CB06-1902-9CC4-DB2D-E6BDE018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6AE5-7E5E-6A6F-72C2-BEA4CF5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7EE57-C87B-8F12-08CB-A4BD569B8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6CAE-831D-499F-31D0-7278C2D1B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EF168-0037-4588-9D56-0C5613D5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CF4E2-48BD-14DC-78C0-C0BCF502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37F64-FC63-A971-4A45-E59BBB0E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C0C2-74B6-34BD-1AF8-873E82C9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A790-354D-25A4-1207-686713283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D49F-03B5-DC9A-5EB9-8852D472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437C-5BCE-1A44-0A55-4BB39D44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2537-D1B7-F981-D1C4-26C9EBCC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4E38-3D3B-AC3A-522E-3E6279A3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7CC59-0F62-8737-070E-3F7337650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E316-876E-70F5-C4A2-7C981D41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8DFD8-BFB7-6F3E-D145-7BCE22B5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BD72A-3D29-E62C-1704-C507D1C1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3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0EA4-D817-4FB6-623F-95DF6BA6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AAD-4265-F373-6767-3F84C8FB9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82C45-611C-3F7F-B95C-62B4C5799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D42A4-DFFF-4BFA-AB29-1AEF4761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2C8FE-21F8-6618-D9B8-4385EB4F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5558D-A555-619F-BDBB-89B02BEE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8D52-2772-4ECE-AA7C-0E79C655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1FD2E-4ED9-379B-13FB-399443B70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73F70-FCD7-AC98-B529-EE0A1A653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4A138-5B91-738E-9290-CF36A6319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32356-07BD-905F-6C5E-83E7B56A1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C31F0-A17D-F4E0-74B7-7DAB02EB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CA1E3-951E-66EE-2979-77C37946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7E8D-5B98-7C04-4EC7-2A6634EF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9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BDED-E0C6-4206-D9E3-6CCC79AB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19234-0980-0353-12AA-211FCE9F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65104-1009-44C6-3D8C-1B3190F7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4B41B-8E2A-D85B-7655-44C9B464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3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E733B-B1B8-CDA0-C45F-FF95D036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C0640-AB7D-D020-DC82-39F093DE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637BF-C631-48FF-604D-65F2A96D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7F69-85E6-9A57-78EC-CDF56847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A502-6061-964D-7670-0DE35E6A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4EAF3-C838-4910-0BA4-6E7F19E7D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EAF64-E9D3-513A-ABD8-D873DA52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DF29D-DDA8-F2F5-5257-A11EA126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F0063-7D5C-D0C6-4CE5-E2E5B871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9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01F5-F168-E9F5-CCCA-DFAB4C9E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8A8A86-061C-2100-2F16-E41B4952B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C2F05-94A8-3867-E69A-FBA4931DB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48DC7-E255-B95B-AFE1-F2C10BAF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9CD03-A8C3-2660-E1B4-F21D57C9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991A6-CC57-740E-1D7F-75C9A464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1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0A634-BD21-4DF6-381F-11BD00A1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A83E9-A0D8-F914-16B5-B6F2DF04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7D800-5817-325B-C5A6-21EC1EBBA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3A28C-D62F-4439-8BFC-9924939B4D0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F8152-504A-FE2C-1829-039E55492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AE3F-4DBB-2792-F95C-B97FFDD4D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6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296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 </a:t>
            </a:r>
            <a:r>
              <a:rPr lang="en-US" sz="3600" dirty="0"/>
              <a:t>– Wildcard of one character (i.e. non-zero length)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76DF3-142B-9C99-090C-7F58FD0B05E8}"/>
              </a:ext>
            </a:extLst>
          </p:cNvPr>
          <p:cNvSpPr txBox="1"/>
          <p:nvPr/>
        </p:nvSpPr>
        <p:spPr>
          <a:xfrm>
            <a:off x="1729945" y="1961972"/>
            <a:ext cx="48152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4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randomizer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4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'__'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randomizer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4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'__%'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randomizer</a:t>
            </a:r>
            <a:endParaRPr lang="en-US" sz="16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32EC9-2C9D-8496-5D48-EA3BD494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187" y="1836843"/>
            <a:ext cx="2295525" cy="141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29E05E-DE1C-CDD8-D5E1-F1B0187A5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612" y="3532974"/>
            <a:ext cx="2324100" cy="146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D66C38-993B-D4BB-1053-E2B16FF8B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612" y="5154679"/>
            <a:ext cx="23526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38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9758F-329B-CAE5-5842-2A67AD311381}"/>
              </a:ext>
            </a:extLst>
          </p:cNvPr>
          <p:cNvSpPr txBox="1"/>
          <p:nvPr/>
        </p:nvSpPr>
        <p:spPr>
          <a:xfrm>
            <a:off x="2109917" y="2709567"/>
            <a:ext cx="60980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@_value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@_value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LIKE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'[]'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'yes, '''' LIKE []'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'no, '''' NOT LIKE []'</a:t>
            </a:r>
            <a:endParaRPr lang="en-US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754659" y="1932542"/>
            <a:ext cx="6098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By themselves do nothing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810AD-41BE-D769-F551-2617927BD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916" y="4717698"/>
            <a:ext cx="5213895" cy="115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92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709350" y="1528627"/>
            <a:ext cx="8773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 a non-delimited array of allowable characters </a:t>
            </a:r>
            <a:r>
              <a:rPr lang="en-US" sz="2000" dirty="0">
                <a:highlight>
                  <a:srgbClr val="FFFF00"/>
                </a:highlight>
              </a:rPr>
              <a:t>as one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scadia Code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 and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000" dirty="0"/>
              <a:t> lose their special wildcard ability inside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NULL/blank are not acceptable entries for this 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85FF2-2D0D-EFD6-22B1-76BB3C828782}"/>
              </a:ext>
            </a:extLst>
          </p:cNvPr>
          <p:cNvSpPr txBox="1"/>
          <p:nvPr/>
        </p:nvSpPr>
        <p:spPr>
          <a:xfrm>
            <a:off x="1032367" y="2736965"/>
            <a:ext cx="4192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A6630A-0B19-8424-FC98-0C62639FFF6F}"/>
              </a:ext>
            </a:extLst>
          </p:cNvPr>
          <p:cNvGrpSpPr/>
          <p:nvPr/>
        </p:nvGrpSpPr>
        <p:grpSpPr>
          <a:xfrm>
            <a:off x="5795318" y="2716289"/>
            <a:ext cx="5585255" cy="3211169"/>
            <a:chOff x="5795318" y="2716289"/>
            <a:chExt cx="5585255" cy="321116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4E935D-4B7F-1A9C-62CF-502134C1C3E0}"/>
                </a:ext>
              </a:extLst>
            </p:cNvPr>
            <p:cNvSpPr txBox="1"/>
            <p:nvPr/>
          </p:nvSpPr>
          <p:spPr>
            <a:xfrm>
              <a:off x="5795318" y="2716289"/>
              <a:ext cx="55852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WHERE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ArbitraryID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LIKE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'%[2%]9[86][90]'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48B1541-63E8-AA46-E5DA-5C5FAE8C1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3995" y="3317608"/>
              <a:ext cx="2247900" cy="260985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97BD2B1-4EDD-59CA-AB9F-43B1672F1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194" y="3317608"/>
            <a:ext cx="2247900" cy="173355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329701A-8F82-991B-CE9C-43CEA3C0A934}"/>
              </a:ext>
            </a:extLst>
          </p:cNvPr>
          <p:cNvGrpSpPr/>
          <p:nvPr/>
        </p:nvGrpSpPr>
        <p:grpSpPr>
          <a:xfrm>
            <a:off x="1032367" y="5298047"/>
            <a:ext cx="3413554" cy="1103860"/>
            <a:chOff x="1032367" y="5298047"/>
            <a:chExt cx="3413554" cy="11038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C5010C-FD47-F0C7-7144-27302E51A58A}"/>
                </a:ext>
              </a:extLst>
            </p:cNvPr>
            <p:cNvSpPr txBox="1"/>
            <p:nvPr/>
          </p:nvSpPr>
          <p:spPr>
            <a:xfrm>
              <a:off x="1032367" y="5298047"/>
              <a:ext cx="3413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WHERE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[value] </a:t>
              </a:r>
              <a:r>
                <a:rPr lang="en-US" sz="1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'[%]'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C7922B6-2AE2-CBC7-56CA-67EE6E228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5194" y="5773257"/>
              <a:ext cx="2238375" cy="628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75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816442" y="1726290"/>
            <a:ext cx="9214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functions, not even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UPPER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and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are case-sensitive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you need to follow/enforce something other than the current </a:t>
            </a:r>
            <a:r>
              <a:rPr lang="en-US" sz="2000" dirty="0">
                <a:highlight>
                  <a:srgbClr val="FFFF00"/>
                </a:highlight>
              </a:rPr>
              <a:t>collation</a:t>
            </a:r>
            <a:r>
              <a:rPr lang="en-US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0089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E3141-A63E-884B-2AD4-9DD5BDE0E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462" y="1562100"/>
            <a:ext cx="5648325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53F0D2-EDE0-117B-D759-20EFC0A40B80}"/>
              </a:ext>
            </a:extLst>
          </p:cNvPr>
          <p:cNvSpPr txBox="1"/>
          <p:nvPr/>
        </p:nvSpPr>
        <p:spPr>
          <a:xfrm>
            <a:off x="907614" y="3105835"/>
            <a:ext cx="405843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SERVERPROPERTY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5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E3A44A-9F03-1DA2-743E-195CA51F5D70}"/>
              </a:ext>
            </a:extLst>
          </p:cNvPr>
          <p:cNvSpPr txBox="1"/>
          <p:nvPr/>
        </p:nvSpPr>
        <p:spPr>
          <a:xfrm>
            <a:off x="1257222" y="4235116"/>
            <a:ext cx="3359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tempdb</a:t>
            </a:r>
            <a:r>
              <a:rPr lang="en-US" dirty="0"/>
              <a:t> database is built off this collation as a clone of master. So any temp tables will have this collation.</a:t>
            </a:r>
          </a:p>
        </p:txBody>
      </p:sp>
    </p:spTree>
    <p:extLst>
      <p:ext uri="{BB962C8B-B14F-4D97-AF65-F5344CB8AC3E}">
        <p14:creationId xmlns:p14="http://schemas.microsoft.com/office/powerpoint/2010/main" val="31053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301E4-7435-5DB7-B34C-9A5230A2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218" y="1841326"/>
            <a:ext cx="5956582" cy="28567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4DECD8-4EA2-6477-F054-ABAD21780CD8}"/>
              </a:ext>
            </a:extLst>
          </p:cNvPr>
          <p:cNvSpPr txBox="1"/>
          <p:nvPr/>
        </p:nvSpPr>
        <p:spPr>
          <a:xfrm>
            <a:off x="8756347" y="2307888"/>
            <a:ext cx="2119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Copies the current instance-level collation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CE2706B-ED4A-B9B5-0C19-548423F78DCA}"/>
              </a:ext>
            </a:extLst>
          </p:cNvPr>
          <p:cNvGrpSpPr/>
          <p:nvPr/>
        </p:nvGrpSpPr>
        <p:grpSpPr>
          <a:xfrm>
            <a:off x="977029" y="3448308"/>
            <a:ext cx="7549133" cy="2893100"/>
            <a:chOff x="977029" y="3448308"/>
            <a:chExt cx="7549133" cy="28931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3C1E75-96EE-AE71-EB80-364BD32CD2B1}"/>
                </a:ext>
              </a:extLst>
            </p:cNvPr>
            <p:cNvSpPr txBox="1"/>
            <p:nvPr/>
          </p:nvSpPr>
          <p:spPr>
            <a:xfrm>
              <a:off x="977029" y="3448308"/>
              <a:ext cx="7549133" cy="28931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'A'</a:t>
              </a:r>
              <a:r>
                <a:rPr lang="en-US" sz="16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=</a:t>
              </a:r>
              <a:r>
                <a:rPr lang="en-US" sz="16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'a'</a:t>
              </a:r>
              <a:endPara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PRINT</a:t>
              </a:r>
              <a:r>
                <a:rPr lang="en-US" sz="16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'Case-insensitive database'</a:t>
              </a:r>
              <a:endPara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ELSE</a:t>
              </a:r>
              <a:endPara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PRINT</a:t>
              </a:r>
              <a:r>
                <a:rPr lang="en-US" sz="16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'Case-sensitive database'</a:t>
              </a:r>
              <a:endPara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endParaRPr lang="en-US" sz="2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[name]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collation_name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[master]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[sys]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[databases]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WHERE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name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=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FF"/>
                  </a:solidFill>
                  <a:latin typeface="Consolas" panose="020B0609020204030204" pitchFamily="49" charset="0"/>
                </a:rPr>
                <a:t>DB_NAME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()</a:t>
              </a:r>
            </a:p>
            <a:p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SELECT</a:t>
              </a:r>
              <a:r>
                <a:rPr lang="en-US" sz="16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FF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DB_NAME</a:t>
              </a:r>
              <a:r>
                <a:rPr lang="en-US" sz="16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(), </a:t>
              </a:r>
              <a:r>
                <a:rPr lang="en-US" sz="1600" dirty="0">
                  <a:solidFill>
                    <a:srgbClr val="FF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DATABASEPROPERTYEX</a:t>
              </a:r>
              <a:r>
                <a:rPr lang="en-US" sz="16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FF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DB_NAME</a:t>
              </a:r>
              <a:r>
                <a:rPr lang="en-US" sz="16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(),</a:t>
              </a:r>
              <a:r>
                <a:rPr lang="en-US" sz="16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'collation'</a:t>
              </a:r>
              <a:r>
                <a:rPr lang="en-US" sz="16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35A53D9-48E0-6225-5992-9935D20C2E32}"/>
                </a:ext>
              </a:extLst>
            </p:cNvPr>
            <p:cNvCxnSpPr/>
            <p:nvPr/>
          </p:nvCxnSpPr>
          <p:spPr>
            <a:xfrm>
              <a:off x="977029" y="4591251"/>
              <a:ext cx="392223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7D93F03-4D95-9DF5-D5F8-54203CAC1250}"/>
                </a:ext>
              </a:extLst>
            </p:cNvPr>
            <p:cNvCxnSpPr/>
            <p:nvPr/>
          </p:nvCxnSpPr>
          <p:spPr>
            <a:xfrm>
              <a:off x="977029" y="5792804"/>
              <a:ext cx="392223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47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365DF-CA11-3A1D-7F7A-AD180571F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32" y="2164491"/>
            <a:ext cx="4800600" cy="2657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Column – Database default or explicit?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3BBBC-860B-7462-E006-437B6656733C}"/>
              </a:ext>
            </a:extLst>
          </p:cNvPr>
          <p:cNvSpPr txBox="1"/>
          <p:nvPr/>
        </p:nvSpPr>
        <p:spPr>
          <a:xfrm>
            <a:off x="1100597" y="4513927"/>
            <a:ext cx="677065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DATA_TYPE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COLLATION_NAME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 err="1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COLLATION_NAME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DATABASEPROPERTYEX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'*'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Not_As_DB_Collation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INFORMATION_SCHEMA.COLUMNS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  <a:endParaRPr lang="en-US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7AD3A-7BE8-FBF1-C370-1D2788BF4FE9}"/>
              </a:ext>
            </a:extLst>
          </p:cNvPr>
          <p:cNvSpPr txBox="1"/>
          <p:nvPr/>
        </p:nvSpPr>
        <p:spPr>
          <a:xfrm>
            <a:off x="9038504" y="3552111"/>
            <a:ext cx="2117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Copies the current database-level collation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B8F09E-2C4C-B82C-F0CF-A8ACE8DEB9FE}"/>
              </a:ext>
            </a:extLst>
          </p:cNvPr>
          <p:cNvCxnSpPr/>
          <p:nvPr/>
        </p:nvCxnSpPr>
        <p:spPr>
          <a:xfrm>
            <a:off x="8316227" y="2990404"/>
            <a:ext cx="423512" cy="108492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3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Column – Database default or explicit?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8AFCA-8F9E-FDA2-5AA6-6252AEAA4D13}"/>
              </a:ext>
            </a:extLst>
          </p:cNvPr>
          <p:cNvSpPr txBox="1"/>
          <p:nvPr/>
        </p:nvSpPr>
        <p:spPr>
          <a:xfrm>
            <a:off x="2133598" y="4225969"/>
            <a:ext cx="3617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Query-level – temporarily treat it differently for calculation purposes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31693-F528-5FD2-0B05-D3A2F61A521D}"/>
              </a:ext>
            </a:extLst>
          </p:cNvPr>
          <p:cNvSpPr txBox="1"/>
          <p:nvPr/>
        </p:nvSpPr>
        <p:spPr>
          <a:xfrm>
            <a:off x="6112703" y="4075331"/>
            <a:ext cx="49133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accent2">
                    <a:lumMod val="50000"/>
                  </a:schemeClr>
                </a:solidFill>
                <a:effectLst/>
                <a:latin typeface="-apple-system"/>
              </a:rPr>
              <a:t>Cannot resolve the collation conflict between "SQL_Latin1_General_CP1_CI_AS" and "Latin1_General_CI_AS" in the equal to operation.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825F3-9331-6164-FD25-0B6153355097}"/>
              </a:ext>
            </a:extLst>
          </p:cNvPr>
          <p:cNvSpPr txBox="1"/>
          <p:nvPr/>
        </p:nvSpPr>
        <p:spPr>
          <a:xfrm>
            <a:off x="6096000" y="2625056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C6CB-BA0C-C066-3766-66035BDA4E15}"/>
              </a:ext>
            </a:extLst>
          </p:cNvPr>
          <p:cNvSpPr txBox="1"/>
          <p:nvPr/>
        </p:nvSpPr>
        <p:spPr>
          <a:xfrm>
            <a:off x="6041720" y="1905506"/>
            <a:ext cx="5366359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COLLATE</a:t>
            </a:r>
          </a:p>
          <a:p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SQL_Latin1_General_CP1_CI_AS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82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816442" y="1726290"/>
            <a:ext cx="9214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functions, not even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UPPER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and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are case-sensitive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you need to follow/enforce something other than the current </a:t>
            </a:r>
            <a:r>
              <a:rPr lang="en-US" sz="2000" dirty="0">
                <a:highlight>
                  <a:srgbClr val="FFFF00"/>
                </a:highlight>
              </a:rPr>
              <a:t>collation</a:t>
            </a:r>
            <a:r>
              <a:rPr lang="en-US" sz="2000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70868" y="2753738"/>
            <a:ext cx="48390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-- Request column collation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COLLATION_NAME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INFORMATION_SCHEMA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COLUMNS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TABLE_NAME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'Table_1'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COLUMN_NAME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'value’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-- Original query results in CAPS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Table_1 t1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[value]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'M[AEIOU]D'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7AC86D-F973-A799-BAC7-15C34FF25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675" y="2694444"/>
            <a:ext cx="3429000" cy="2286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0B15FB-9BAB-B223-E142-E716CEE45F57}"/>
              </a:ext>
            </a:extLst>
          </p:cNvPr>
          <p:cNvCxnSpPr/>
          <p:nvPr/>
        </p:nvCxnSpPr>
        <p:spPr>
          <a:xfrm>
            <a:off x="6554804" y="5062889"/>
            <a:ext cx="447574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CB83-F1CA-78BA-4471-1D775ABE5E10}"/>
              </a:ext>
            </a:extLst>
          </p:cNvPr>
          <p:cNvSpPr/>
          <p:nvPr/>
        </p:nvSpPr>
        <p:spPr>
          <a:xfrm>
            <a:off x="9606013" y="2868328"/>
            <a:ext cx="404261" cy="433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724EC-FE7E-198C-1C24-895A8EFD8EAC}"/>
              </a:ext>
            </a:extLst>
          </p:cNvPr>
          <p:cNvGrpSpPr/>
          <p:nvPr/>
        </p:nvGrpSpPr>
        <p:grpSpPr>
          <a:xfrm>
            <a:off x="6950675" y="5241588"/>
            <a:ext cx="3467066" cy="1342090"/>
            <a:chOff x="6950675" y="5337839"/>
            <a:chExt cx="3467066" cy="134209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1E3CEE-069A-D567-120A-4BC9B3B14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0675" y="5337839"/>
              <a:ext cx="3467066" cy="134209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FE24-3335-1470-961D-F5526E143A1E}"/>
                </a:ext>
              </a:extLst>
            </p:cNvPr>
            <p:cNvSpPr/>
            <p:nvPr/>
          </p:nvSpPr>
          <p:spPr>
            <a:xfrm>
              <a:off x="9577138" y="5537247"/>
              <a:ext cx="404261" cy="43313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0A809B5-4BB1-24F0-17FC-37DF5D17998A}"/>
                </a:ext>
              </a:extLst>
            </p:cNvPr>
            <p:cNvSpPr/>
            <p:nvPr/>
          </p:nvSpPr>
          <p:spPr>
            <a:xfrm>
              <a:off x="7390599" y="6294922"/>
              <a:ext cx="1811153" cy="38500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6597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128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What if I need to worry about case-sensitivity?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816442" y="1726290"/>
            <a:ext cx="8773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functions, not even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UPPER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and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/>
              <a:t> are case-sensitive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you need to follow/enforce something other than the current </a:t>
            </a:r>
            <a:r>
              <a:rPr lang="en-US" sz="2000" dirty="0">
                <a:highlight>
                  <a:srgbClr val="FFFF00"/>
                </a:highlight>
              </a:rPr>
              <a:t>collation</a:t>
            </a:r>
            <a:r>
              <a:rPr lang="en-US" sz="20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A7BA3-5B89-DCD6-B4A3-2FEBB537EB1F}"/>
              </a:ext>
            </a:extLst>
          </p:cNvPr>
          <p:cNvSpPr txBox="1"/>
          <p:nvPr/>
        </p:nvSpPr>
        <p:spPr>
          <a:xfrm>
            <a:off x="997807" y="3015569"/>
            <a:ext cx="95054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Forcing case-sensitivity on an case-insensitive column:</a:t>
            </a:r>
          </a:p>
          <a:p>
            <a:endParaRPr lang="en-US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Forcing case-insensitivity on an case-sensitive column:</a:t>
            </a:r>
          </a:p>
          <a:p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'[mM][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aAeEiIoOuU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dD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83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ve Instructor-Led SQL Querying Advanced Training - Hands-on Course">
            <a:extLst>
              <a:ext uri="{FF2B5EF4-FFF2-40B4-BE49-F238E27FC236}">
                <a16:creationId xmlns:a16="http://schemas.microsoft.com/office/drawing/2014/main" id="{DFE403ED-A277-0B1F-929B-84674C9F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4AD19-263C-C364-3CA4-77843A07E6F1}"/>
              </a:ext>
            </a:extLst>
          </p:cNvPr>
          <p:cNvSpPr txBox="1"/>
          <p:nvPr/>
        </p:nvSpPr>
        <p:spPr>
          <a:xfrm>
            <a:off x="3030353" y="1772094"/>
            <a:ext cx="61312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4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800" b="1" dirty="0"/>
              <a:t>, to the max!</a:t>
            </a:r>
          </a:p>
          <a:p>
            <a:r>
              <a:rPr lang="en-US" sz="4800" b="1" dirty="0"/>
              <a:t>(Beyond the </a:t>
            </a:r>
            <a:r>
              <a:rPr lang="en-US" sz="4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4800" b="1" dirty="0"/>
              <a:t> symbol)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4061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BBD6C-B22B-05EA-3CDE-F924F3770359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</a:t>
            </a:r>
            <a:r>
              <a:rPr lang="en-US" sz="2000" b="1" dirty="0"/>
              <a:t>immediate</a:t>
            </a:r>
            <a:r>
              <a:rPr lang="en-US" sz="2000" dirty="0"/>
              <a:t>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contiguous. Lower value must be on the left.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63BA2-0115-DE75-06B9-AE948687B303}"/>
              </a:ext>
            </a:extLst>
          </p:cNvPr>
          <p:cNvSpPr txBox="1"/>
          <p:nvPr/>
        </p:nvSpPr>
        <p:spPr>
          <a:xfrm>
            <a:off x="1037961" y="2852474"/>
            <a:ext cx="517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'[1-2][5-7]'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DE86C1-3A55-81AA-C150-9805A8F1F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053" y="3523708"/>
            <a:ext cx="2212503" cy="2040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E22134-EA7E-B29E-A0BC-D46FB8837E40}"/>
              </a:ext>
            </a:extLst>
          </p:cNvPr>
          <p:cNvSpPr txBox="1"/>
          <p:nvPr/>
        </p:nvSpPr>
        <p:spPr>
          <a:xfrm>
            <a:off x="6484209" y="2852474"/>
            <a:ext cx="517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-46]8'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AB79AF-ABB1-B016-C657-DCDD8B9D003B}"/>
              </a:ext>
            </a:extLst>
          </p:cNvPr>
          <p:cNvSpPr txBox="1"/>
          <p:nvPr/>
        </p:nvSpPr>
        <p:spPr>
          <a:xfrm>
            <a:off x="4788563" y="3336559"/>
            <a:ext cx="11179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1          5</a:t>
            </a:r>
          </a:p>
          <a:p>
            <a:r>
              <a:rPr lang="en-US" sz="2000" dirty="0"/>
              <a:t>2          6</a:t>
            </a:r>
          </a:p>
          <a:p>
            <a:r>
              <a:rPr lang="en-US" sz="2000" dirty="0"/>
              <a:t>            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63C33B-5EEA-CDA5-94F6-62FAE9F2A10B}"/>
              </a:ext>
            </a:extLst>
          </p:cNvPr>
          <p:cNvSpPr txBox="1"/>
          <p:nvPr/>
        </p:nvSpPr>
        <p:spPr>
          <a:xfrm>
            <a:off x="10242019" y="3336558"/>
            <a:ext cx="9779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  <a:p>
            <a:r>
              <a:rPr lang="en-US" sz="2000" dirty="0"/>
              <a:t>2</a:t>
            </a:r>
          </a:p>
          <a:p>
            <a:r>
              <a:rPr lang="en-US" sz="2000" dirty="0"/>
              <a:t>3         8</a:t>
            </a:r>
          </a:p>
          <a:p>
            <a:r>
              <a:rPr lang="en-US" sz="2000" dirty="0"/>
              <a:t>4</a:t>
            </a:r>
          </a:p>
          <a:p>
            <a:r>
              <a:rPr lang="en-US" sz="2000" dirty="0"/>
              <a:t>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651B01-1BDF-5B5B-F1A4-51865B445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224" y="3523708"/>
            <a:ext cx="2212503" cy="172083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8E67D9-CB11-4AA5-DF3D-86594CC35BB4}"/>
              </a:ext>
            </a:extLst>
          </p:cNvPr>
          <p:cNvCxnSpPr>
            <a:cxnSpLocks/>
          </p:cNvCxnSpPr>
          <p:nvPr/>
        </p:nvCxnSpPr>
        <p:spPr>
          <a:xfrm>
            <a:off x="5111015" y="3523708"/>
            <a:ext cx="37538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F644BD-3751-4C72-10EC-D82F80815BF5}"/>
              </a:ext>
            </a:extLst>
          </p:cNvPr>
          <p:cNvCxnSpPr>
            <a:cxnSpLocks/>
          </p:cNvCxnSpPr>
          <p:nvPr/>
        </p:nvCxnSpPr>
        <p:spPr>
          <a:xfrm>
            <a:off x="5111015" y="3801236"/>
            <a:ext cx="37538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0E56EA-816D-6410-755B-4B3862FD30AA}"/>
              </a:ext>
            </a:extLst>
          </p:cNvPr>
          <p:cNvCxnSpPr>
            <a:cxnSpLocks/>
          </p:cNvCxnSpPr>
          <p:nvPr/>
        </p:nvCxnSpPr>
        <p:spPr>
          <a:xfrm>
            <a:off x="5111015" y="3523708"/>
            <a:ext cx="375385" cy="2775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9F014B-3081-0C1A-B4A7-AA4AE47BDBDD}"/>
              </a:ext>
            </a:extLst>
          </p:cNvPr>
          <p:cNvCxnSpPr>
            <a:cxnSpLocks/>
          </p:cNvCxnSpPr>
          <p:nvPr/>
        </p:nvCxnSpPr>
        <p:spPr>
          <a:xfrm flipV="1">
            <a:off x="5111015" y="3523708"/>
            <a:ext cx="375385" cy="2775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F9C91D-DAEF-75EA-632B-65A22F025622}"/>
              </a:ext>
            </a:extLst>
          </p:cNvPr>
          <p:cNvCxnSpPr>
            <a:cxnSpLocks/>
          </p:cNvCxnSpPr>
          <p:nvPr/>
        </p:nvCxnSpPr>
        <p:spPr>
          <a:xfrm>
            <a:off x="5111015" y="3523708"/>
            <a:ext cx="375385" cy="62478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607465-98A6-26DF-BF30-028D377052C3}"/>
              </a:ext>
            </a:extLst>
          </p:cNvPr>
          <p:cNvCxnSpPr>
            <a:cxnSpLocks/>
          </p:cNvCxnSpPr>
          <p:nvPr/>
        </p:nvCxnSpPr>
        <p:spPr>
          <a:xfrm>
            <a:off x="5111015" y="3801236"/>
            <a:ext cx="375385" cy="34725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3A757B5-11C3-6E18-222A-83B4AFEBED6E}"/>
              </a:ext>
            </a:extLst>
          </p:cNvPr>
          <p:cNvCxnSpPr>
            <a:cxnSpLocks/>
          </p:cNvCxnSpPr>
          <p:nvPr/>
        </p:nvCxnSpPr>
        <p:spPr>
          <a:xfrm>
            <a:off x="10528434" y="4129238"/>
            <a:ext cx="288758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DBB2865-7B73-E575-ACA9-668BA92166EA}"/>
              </a:ext>
            </a:extLst>
          </p:cNvPr>
          <p:cNvCxnSpPr>
            <a:cxnSpLocks/>
          </p:cNvCxnSpPr>
          <p:nvPr/>
        </p:nvCxnSpPr>
        <p:spPr>
          <a:xfrm>
            <a:off x="10528434" y="3887864"/>
            <a:ext cx="288758" cy="24137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D73998B-08EF-5648-9DF9-FDC0087CCEF4}"/>
              </a:ext>
            </a:extLst>
          </p:cNvPr>
          <p:cNvCxnSpPr>
            <a:cxnSpLocks/>
          </p:cNvCxnSpPr>
          <p:nvPr/>
        </p:nvCxnSpPr>
        <p:spPr>
          <a:xfrm>
            <a:off x="10510398" y="3589704"/>
            <a:ext cx="306794" cy="51890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36BD01-6BB4-5454-4340-4B2ABEB297B6}"/>
              </a:ext>
            </a:extLst>
          </p:cNvPr>
          <p:cNvCxnSpPr>
            <a:cxnSpLocks/>
          </p:cNvCxnSpPr>
          <p:nvPr/>
        </p:nvCxnSpPr>
        <p:spPr>
          <a:xfrm flipV="1">
            <a:off x="10528434" y="4129238"/>
            <a:ext cx="288758" cy="58714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4F6C3D-81D0-2360-3DE4-7765F4323633}"/>
              </a:ext>
            </a:extLst>
          </p:cNvPr>
          <p:cNvCxnSpPr>
            <a:cxnSpLocks/>
          </p:cNvCxnSpPr>
          <p:nvPr/>
        </p:nvCxnSpPr>
        <p:spPr>
          <a:xfrm flipV="1">
            <a:off x="10528434" y="4117871"/>
            <a:ext cx="288758" cy="29606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CFF1EF6-E54B-3300-1782-2B7D9F9EC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405" y="5682147"/>
            <a:ext cx="1105798" cy="4770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21F3E6-E12D-9FE6-E736-C3E84B06A0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6137" y="5660465"/>
            <a:ext cx="1105797" cy="4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70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D7D455A-0E9B-463B-C7FE-EAFE063214DB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immediate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contiguous. Lower value must be on the left.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63BA2-0115-DE75-06B9-AE948687B303}"/>
              </a:ext>
            </a:extLst>
          </p:cNvPr>
          <p:cNvSpPr txBox="1"/>
          <p:nvPr/>
        </p:nvSpPr>
        <p:spPr>
          <a:xfrm>
            <a:off x="1037962" y="2852474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'[a-f]'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22134-EA7E-B29E-A0BC-D46FB8837E40}"/>
              </a:ext>
            </a:extLst>
          </p:cNvPr>
          <p:cNvSpPr txBox="1"/>
          <p:nvPr/>
        </p:nvSpPr>
        <p:spPr>
          <a:xfrm>
            <a:off x="4667758" y="2852474"/>
            <a:ext cx="3438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'[a-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em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132F8-6AFB-1963-9A3A-840060696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97" y="3511352"/>
            <a:ext cx="2419099" cy="2204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871EBB-4232-8BE8-A092-C4673D6E3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678" y="3540212"/>
            <a:ext cx="2419099" cy="21316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91B74F-6E8A-9970-EA3A-0CBFD1E37877}"/>
              </a:ext>
            </a:extLst>
          </p:cNvPr>
          <p:cNvSpPr txBox="1"/>
          <p:nvPr/>
        </p:nvSpPr>
        <p:spPr>
          <a:xfrm>
            <a:off x="8332589" y="2856590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'[f-a]'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9DABEE-F738-55E7-0203-6DC8DA97D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348" y="3552570"/>
            <a:ext cx="2357755" cy="7475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01F240-3E32-6024-2536-AA9F763CE3C1}"/>
              </a:ext>
            </a:extLst>
          </p:cNvPr>
          <p:cNvSpPr txBox="1"/>
          <p:nvPr/>
        </p:nvSpPr>
        <p:spPr>
          <a:xfrm>
            <a:off x="8332589" y="4613651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'[-f]'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478852-0F01-6FBD-61AC-7407C187A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4347" y="5099221"/>
            <a:ext cx="2357755" cy="9337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9541B6-E717-3654-BDE4-35F667D6E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6144" y="5839770"/>
            <a:ext cx="895814" cy="386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96BD12-949B-6623-5E88-8BEB8FE15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0320" y="5839770"/>
            <a:ext cx="895814" cy="386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7D11BD-F0BA-98B7-6C9F-7283CB5930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5198" y="3923708"/>
            <a:ext cx="868329" cy="384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585DCC-4074-1DB9-7899-AB155EE744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7713" y="6032985"/>
            <a:ext cx="895814" cy="3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53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09A2A-5690-641B-B13C-0FE6140BD9DE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DE6EE-7409-F6C4-C5D0-B7BBB2A6D51A}"/>
              </a:ext>
            </a:extLst>
          </p:cNvPr>
          <p:cNvSpPr txBox="1"/>
          <p:nvPr/>
        </p:nvSpPr>
        <p:spPr>
          <a:xfrm>
            <a:off x="1109019" y="3059668"/>
            <a:ext cx="4538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C9A0BB-E943-79E9-50D3-79CDC0EEF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442" y="3629151"/>
            <a:ext cx="2276476" cy="2638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F288123-5C85-4A07-79E6-16844B1785AF}"/>
              </a:ext>
            </a:extLst>
          </p:cNvPr>
          <p:cNvGrpSpPr/>
          <p:nvPr/>
        </p:nvGrpSpPr>
        <p:grpSpPr>
          <a:xfrm>
            <a:off x="6096000" y="3054860"/>
            <a:ext cx="4785153" cy="3104298"/>
            <a:chOff x="6096000" y="3054860"/>
            <a:chExt cx="4785153" cy="31042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101F84-DD05-346C-CE22-7A4D61D55237}"/>
                </a:ext>
              </a:extLst>
            </p:cNvPr>
            <p:cNvSpPr txBox="1"/>
            <p:nvPr/>
          </p:nvSpPr>
          <p:spPr>
            <a:xfrm>
              <a:off x="6096000" y="3054860"/>
              <a:ext cx="47851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WHERE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[</a:t>
              </a:r>
              <a:r>
                <a:rPr lang="en-US" sz="1800" dirty="0" err="1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ArbitraryID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] 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NOT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'[4]'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6CBF5B5-EDA9-ABE6-B717-418CFD8EF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8720" y="3428619"/>
              <a:ext cx="1838563" cy="27305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56F969-A6E1-5D5E-98E6-4005A5D93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1643" y="4698888"/>
              <a:ext cx="1688539" cy="49942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9D75B36-593B-C6D4-4E0E-2803138D5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88" y="4693490"/>
            <a:ext cx="10668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4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09A2A-5690-641B-B13C-0FE6140BD9DE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DE6EE-7409-F6C4-C5D0-B7BBB2A6D51A}"/>
              </a:ext>
            </a:extLst>
          </p:cNvPr>
          <p:cNvSpPr txBox="1"/>
          <p:nvPr/>
        </p:nvSpPr>
        <p:spPr>
          <a:xfrm>
            <a:off x="1109019" y="3059668"/>
            <a:ext cx="4871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'2[^467]'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4272D-D88B-9BAB-9A0C-22397C8B22F4}"/>
              </a:ext>
            </a:extLst>
          </p:cNvPr>
          <p:cNvSpPr txBox="1"/>
          <p:nvPr/>
        </p:nvSpPr>
        <p:spPr>
          <a:xfrm>
            <a:off x="6532607" y="3059668"/>
            <a:ext cx="4291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'a[^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a-v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C8C7CF-5FB6-C298-D96B-ADB88CC49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340" y="3717204"/>
            <a:ext cx="2343914" cy="15344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1845AC-A20C-7F2C-5079-878F170B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49" y="3612616"/>
            <a:ext cx="2485619" cy="2546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2B39A7-09E5-39B5-B3B7-4B4C464E1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162" y="6208102"/>
            <a:ext cx="909588" cy="327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7DD6E6-4FA3-03E1-B668-D8B55F996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696" y="5539826"/>
            <a:ext cx="823909" cy="36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5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E99E-8E53-C95A-DD85-0F2AB82B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208"/>
            <a:ext cx="10515600" cy="6234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 </a:t>
            </a:r>
            <a:r>
              <a:rPr lang="en-US" sz="4400" i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F1565-CD25-2E9F-D46E-6B8770C81D9F}"/>
              </a:ext>
            </a:extLst>
          </p:cNvPr>
          <p:cNvSpPr txBox="1"/>
          <p:nvPr/>
        </p:nvSpPr>
        <p:spPr>
          <a:xfrm>
            <a:off x="898437" y="2787134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'%\%%'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'\'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2C913A-1AA1-AF3A-BF56-7612EF696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929" y="3701535"/>
            <a:ext cx="2561966" cy="7356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75BB86-AFD6-54DE-46A4-4CA0AB12E482}"/>
              </a:ext>
            </a:extLst>
          </p:cNvPr>
          <p:cNvSpPr txBox="1"/>
          <p:nvPr/>
        </p:nvSpPr>
        <p:spPr>
          <a:xfrm>
            <a:off x="6521277" y="2787134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'%!_%'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'!'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AC5D3A-FF31-8B86-7A2A-797DB4170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107" y="3701535"/>
            <a:ext cx="2456203" cy="73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5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C23066-7333-B294-B79B-D8C29EDB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FF"/>
                </a:solidFill>
                <a:latin typeface="Consolas" panose="020B0609020204030204" pitchFamily="49" charset="0"/>
              </a:rPr>
              <a:t>PATINDEX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3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like_pattern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stringable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3600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B5967-F69F-D300-32CF-D209691F2C75}"/>
              </a:ext>
            </a:extLst>
          </p:cNvPr>
          <p:cNvSpPr txBox="1"/>
          <p:nvPr/>
        </p:nvSpPr>
        <p:spPr>
          <a:xfrm>
            <a:off x="1193530" y="3429000"/>
            <a:ext cx="61409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4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ArbitraryID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PATINDEX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'%[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]d'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[value]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Position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'%[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]d'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randomizer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12397-0B02-23BC-F488-C5652F72A2FD}"/>
              </a:ext>
            </a:extLst>
          </p:cNvPr>
          <p:cNvSpPr txBox="1"/>
          <p:nvPr/>
        </p:nvSpPr>
        <p:spPr>
          <a:xfrm>
            <a:off x="838200" y="1505330"/>
            <a:ext cx="10190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Returns the starting position of the first occurrence of a pattern in a specified expression, or zero if the pattern is not found, on all valid text and character data types.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0E033-75F9-BA71-654A-B6B00255F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339" y="3429000"/>
            <a:ext cx="3282235" cy="1525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CBB5E6-955E-7BE7-7AB3-EF9BA0A5CF9F}"/>
              </a:ext>
            </a:extLst>
          </p:cNvPr>
          <p:cNvSpPr txBox="1"/>
          <p:nvPr/>
        </p:nvSpPr>
        <p:spPr>
          <a:xfrm>
            <a:off x="5047398" y="2646227"/>
            <a:ext cx="241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(our familiar patterns)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D1368D-C706-29A3-1C03-5A3A2DFC0FC5}"/>
              </a:ext>
            </a:extLst>
          </p:cNvPr>
          <p:cNvCxnSpPr/>
          <p:nvPr/>
        </p:nvCxnSpPr>
        <p:spPr>
          <a:xfrm flipV="1">
            <a:off x="3936733" y="3060834"/>
            <a:ext cx="1357162" cy="962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5C2F91-EA31-278E-B057-B13AFFA15B10}"/>
              </a:ext>
            </a:extLst>
          </p:cNvPr>
          <p:cNvCxnSpPr>
            <a:cxnSpLocks/>
          </p:cNvCxnSpPr>
          <p:nvPr/>
        </p:nvCxnSpPr>
        <p:spPr>
          <a:xfrm flipV="1">
            <a:off x="4369869" y="3060834"/>
            <a:ext cx="924026" cy="1559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492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856D9-6501-77AF-6C04-04EA4757C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4688"/>
            <a:ext cx="10515600" cy="768631"/>
          </a:xfrm>
        </p:spPr>
        <p:txBody>
          <a:bodyPr>
            <a:normAutofit/>
          </a:bodyPr>
          <a:lstStyle/>
          <a:p>
            <a:r>
              <a:rPr lang="en-US" sz="4000" dirty="0"/>
              <a:t>On the horizon, true </a:t>
            </a:r>
            <a:r>
              <a:rPr lang="en-US" sz="4000" dirty="0" err="1"/>
              <a:t>RegEx</a:t>
            </a:r>
            <a:r>
              <a:rPr lang="en-US" sz="4000" dirty="0"/>
              <a:t>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AA89A1-3D33-A5AA-8864-6FE488EA9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98293"/>
              </p:ext>
            </p:extLst>
          </p:nvPr>
        </p:nvGraphicFramePr>
        <p:xfrm>
          <a:off x="951469" y="2098460"/>
          <a:ext cx="9959546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3267">
                  <a:extLst>
                    <a:ext uri="{9D8B030D-6E8A-4147-A177-3AD203B41FA5}">
                      <a16:colId xmlns:a16="http://schemas.microsoft.com/office/drawing/2014/main" val="390366559"/>
                    </a:ext>
                  </a:extLst>
                </a:gridCol>
                <a:gridCol w="7006279">
                  <a:extLst>
                    <a:ext uri="{9D8B030D-6E8A-4147-A177-3AD203B41FA5}">
                      <a16:colId xmlns:a16="http://schemas.microsoft.com/office/drawing/2014/main" val="401943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16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REGEXP_LIKE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TRUE if a string matches a regular expression pattern, or FALSE otherwise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293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REGEXP_COUNT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800" b="0" i="0" dirty="0">
                        <a:solidFill>
                          <a:srgbClr val="333333"/>
                        </a:solidFill>
                        <a:effectLst/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the number of times a regular expression pattern matches in a string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4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REGEXP_INSTR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800" b="0" i="0" dirty="0">
                        <a:solidFill>
                          <a:srgbClr val="333333"/>
                        </a:solidFill>
                        <a:effectLst/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the starting or ending position, based on the specified option, of the given occurrence of a regular expression pattern in a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95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REGEXP_REPLACE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800" b="0" i="0" dirty="0">
                        <a:solidFill>
                          <a:srgbClr val="333333"/>
                        </a:solidFill>
                        <a:effectLst/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a substring that matches a regular expression pattern from a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906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REGEXP_SUBSTR</a:t>
                      </a:r>
                      <a:r>
                        <a:rPr lang="en-US" sz="1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800" b="0" i="0" dirty="0">
                        <a:solidFill>
                          <a:srgbClr val="333333"/>
                        </a:solidFill>
                        <a:effectLst/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rgbClr val="333333"/>
                          </a:solidFill>
                          <a:effectLst/>
                          <a:latin typeface="SegoeUI"/>
                        </a:rPr>
                        <a:t>This function returns a modified string replaced by a ‘replacement string’, where occurrence of the regular expression pattern found.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4391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5D69FA-642E-B6A4-D00B-7197D37F741C}"/>
              </a:ext>
            </a:extLst>
          </p:cNvPr>
          <p:cNvSpPr txBox="1"/>
          <p:nvPr/>
        </p:nvSpPr>
        <p:spPr>
          <a:xfrm>
            <a:off x="951469" y="1415758"/>
            <a:ext cx="10194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https://devblogs.microsoft.com/azure-sql/introducing-regular-expression-regex-support-in-</a:t>
            </a:r>
            <a:r>
              <a:rPr lang="en-US" dirty="0">
                <a:highlight>
                  <a:srgbClr val="FFFF00"/>
                </a:highlight>
              </a:rPr>
              <a:t>azure-sql-db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48217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134ABB3-EE9B-05E6-E5E3-59B08CABB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8605" y="2140017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Scan the QR code to submit session evaluations.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099A848-52AC-94D5-A1A6-BF72EC18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742" y="3247859"/>
            <a:ext cx="4141760" cy="120111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A440F1-2236-41A2-CF85-35DDCB45D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045" y="3124200"/>
            <a:ext cx="3352800" cy="335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B2D456-5298-B2D9-AD1E-01706EAEC767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7095F2AF-DB53-0F5F-A71D-864E6470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10C933-0C00-81D8-8D76-490B4D81A5D9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200" b="1" dirty="0"/>
              <a:t>, to the max! (Beyond the </a:t>
            </a:r>
            <a:r>
              <a:rPr lang="en-US" sz="3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3200" b="1" dirty="0"/>
              <a:t> symbol)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73215-BDC6-CE56-9E34-0234D8F86719}"/>
              </a:ext>
            </a:extLst>
          </p:cNvPr>
          <p:cNvSpPr txBox="1"/>
          <p:nvPr/>
        </p:nvSpPr>
        <p:spPr>
          <a:xfrm>
            <a:off x="1595386" y="2644170"/>
            <a:ext cx="8020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3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SomeTable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endParaRPr lang="en-US" sz="32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 ...</a:t>
            </a:r>
            <a:endParaRPr lang="en-US"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71908-EF3F-58C8-F855-9A88A7B02715}"/>
              </a:ext>
            </a:extLst>
          </p:cNvPr>
          <p:cNvSpPr txBox="1"/>
          <p:nvPr/>
        </p:nvSpPr>
        <p:spPr>
          <a:xfrm>
            <a:off x="6492994" y="4943524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584012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95F8E7-F4ED-2BD1-D94C-38120D18DDD4}"/>
              </a:ext>
            </a:extLst>
          </p:cNvPr>
          <p:cNvSpPr txBox="1"/>
          <p:nvPr/>
        </p:nvSpPr>
        <p:spPr>
          <a:xfrm>
            <a:off x="7003132" y="2304030"/>
            <a:ext cx="4482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dirty="0"/>
              <a:t> is usually the column (variable-length string)</a:t>
            </a:r>
          </a:p>
          <a:p>
            <a:endParaRPr lang="en-US" dirty="0"/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  <a:r>
              <a:rPr lang="en-US" dirty="0"/>
              <a:t> is usually the shorter string of some pattern to find</a:t>
            </a:r>
          </a:p>
          <a:p>
            <a:endParaRPr lang="en-US" dirty="0"/>
          </a:p>
          <a:p>
            <a:r>
              <a:rPr lang="en-US" dirty="0"/>
              <a:t>Returns </a:t>
            </a:r>
            <a:r>
              <a:rPr lang="en-US" dirty="0" err="1"/>
              <a:t>boolean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1973C-F73D-D1BF-C7CE-A57C9BA4A3A9}"/>
              </a:ext>
            </a:extLst>
          </p:cNvPr>
          <p:cNvSpPr txBox="1"/>
          <p:nvPr/>
        </p:nvSpPr>
        <p:spPr>
          <a:xfrm>
            <a:off x="1125495" y="1903921"/>
            <a:ext cx="4482465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@_venue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'SQL Saturday 20XX'</a:t>
            </a:r>
            <a:endParaRPr lang="en-US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@_venue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sql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PRINT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'@_venue LIKE "%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sql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%"'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BA725D-843C-BCAC-BED1-534BAAD10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95" y="3390548"/>
            <a:ext cx="3557716" cy="6727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DD1500-1F2C-AB9A-9E2B-DFA74A4EB9AB}"/>
              </a:ext>
            </a:extLst>
          </p:cNvPr>
          <p:cNvSpPr txBox="1"/>
          <p:nvPr/>
        </p:nvSpPr>
        <p:spPr>
          <a:xfrm>
            <a:off x="1125495" y="4527860"/>
            <a:ext cx="46327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master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sys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configurations</a:t>
            </a:r>
            <a:endParaRPr lang="en-US" sz="18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clr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347E16-249D-92DD-8510-5A3A0B38E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943" y="5451190"/>
            <a:ext cx="5349985" cy="81368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BD5649-5DEE-06A2-6CAB-605DBF4CDB2D}"/>
              </a:ext>
            </a:extLst>
          </p:cNvPr>
          <p:cNvCxnSpPr/>
          <p:nvPr/>
        </p:nvCxnSpPr>
        <p:spPr>
          <a:xfrm>
            <a:off x="933651" y="4186989"/>
            <a:ext cx="516234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925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B0C15-EC35-5C7D-AABF-24A56E4C387B}"/>
              </a:ext>
            </a:extLst>
          </p:cNvPr>
          <p:cNvSpPr txBox="1"/>
          <p:nvPr/>
        </p:nvSpPr>
        <p:spPr>
          <a:xfrm>
            <a:off x="997809" y="698842"/>
            <a:ext cx="9110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 </a:t>
            </a:r>
            <a:r>
              <a:rPr lang="en-US" sz="4000" dirty="0"/>
              <a:t>– Wildcard of any length (even zero)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A2269-8B38-7849-D4E4-9626CFD3C0B6}"/>
              </a:ext>
            </a:extLst>
          </p:cNvPr>
          <p:cNvSpPr txBox="1"/>
          <p:nvPr/>
        </p:nvSpPr>
        <p:spPr>
          <a:xfrm>
            <a:off x="1087654" y="1961972"/>
            <a:ext cx="10347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-- returns all non-NULL values</a:t>
            </a: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-- returns values ending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</a:p>
          <a:p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and ending with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returns values containing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271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AC5EE3-8112-20E6-E516-D7626EBF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48" y="0"/>
            <a:ext cx="890625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07D4A3-6FC5-EE8E-4E2A-1D8409C35F91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27490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29BA3-7C0C-46B5-DBFE-4EB74F36F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67" y="428"/>
            <a:ext cx="10438095" cy="685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81E4F-67D9-02CE-116A-2575821BD40D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F04C6-C507-0E09-FAD7-E437579C0712}"/>
              </a:ext>
            </a:extLst>
          </p:cNvPr>
          <p:cNvSpPr txBox="1"/>
          <p:nvPr/>
        </p:nvSpPr>
        <p:spPr>
          <a:xfrm>
            <a:off x="2372498" y="2443544"/>
            <a:ext cx="1417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E4EE6-4BB3-157D-AAB6-51C9A5D955AC}"/>
              </a:ext>
            </a:extLst>
          </p:cNvPr>
          <p:cNvSpPr txBox="1"/>
          <p:nvPr/>
        </p:nvSpPr>
        <p:spPr>
          <a:xfrm>
            <a:off x="3527954" y="2328219"/>
            <a:ext cx="1304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34FA2-F0F2-DF23-D4AE-CBC19D365B7B}"/>
              </a:ext>
            </a:extLst>
          </p:cNvPr>
          <p:cNvSpPr txBox="1"/>
          <p:nvPr/>
        </p:nvSpPr>
        <p:spPr>
          <a:xfrm>
            <a:off x="6711953" y="1912720"/>
            <a:ext cx="58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8A58B-63BF-956F-CE69-E7EA0485D618}"/>
              </a:ext>
            </a:extLst>
          </p:cNvPr>
          <p:cNvSpPr txBox="1"/>
          <p:nvPr/>
        </p:nvSpPr>
        <p:spPr>
          <a:xfrm>
            <a:off x="5093284" y="2094978"/>
            <a:ext cx="1041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60ABE-79DA-339C-1620-C95ED0AE401A}"/>
              </a:ext>
            </a:extLst>
          </p:cNvPr>
          <p:cNvSpPr txBox="1"/>
          <p:nvPr/>
        </p:nvSpPr>
        <p:spPr>
          <a:xfrm>
            <a:off x="8476735" y="3575217"/>
            <a:ext cx="132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</a:p>
        </p:txBody>
      </p:sp>
    </p:spTree>
    <p:extLst>
      <p:ext uri="{BB962C8B-B14F-4D97-AF65-F5344CB8AC3E}">
        <p14:creationId xmlns:p14="http://schemas.microsoft.com/office/powerpoint/2010/main" val="1645384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6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1F40E8-CE45-5D97-2B42-F27B153A891A}"/>
              </a:ext>
            </a:extLst>
          </p:cNvPr>
          <p:cNvSpPr txBox="1"/>
          <p:nvPr/>
        </p:nvSpPr>
        <p:spPr>
          <a:xfrm>
            <a:off x="5181465" y="0"/>
            <a:ext cx="6774412" cy="694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NOCOUNT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1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abcdefghijklmnopqrstuvwxyz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@_text0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BREAK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CONCAT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END</a:t>
            </a:r>
          </a:p>
          <a:p>
            <a:endParaRPr lang="en-US" sz="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[Table_1]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','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'-'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75E29-12F3-72EF-C16D-E7ABDF5D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3" y="491953"/>
            <a:ext cx="3499872" cy="12256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A3FC5-586F-65F1-7828-2840AF5C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86" y="1804087"/>
            <a:ext cx="2085975" cy="4857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894CB-06A9-8424-C596-373079A1C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160" y="2043900"/>
            <a:ext cx="3217866" cy="15785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2659D1-41F9-FD70-E71D-84622BF11BCC}"/>
              </a:ext>
            </a:extLst>
          </p:cNvPr>
          <p:cNvGrpSpPr/>
          <p:nvPr/>
        </p:nvGrpSpPr>
        <p:grpSpPr>
          <a:xfrm>
            <a:off x="1126156" y="5409398"/>
            <a:ext cx="10732167" cy="1233042"/>
            <a:chOff x="1126156" y="5409398"/>
            <a:chExt cx="10732167" cy="1233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262A22-87F8-732C-774C-B5A0D7EC2BCB}"/>
                </a:ext>
              </a:extLst>
            </p:cNvPr>
            <p:cNvSpPr txBox="1"/>
            <p:nvPr/>
          </p:nvSpPr>
          <p:spPr>
            <a:xfrm>
              <a:off x="5181464" y="6380830"/>
              <a:ext cx="66768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INSERT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INTO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[</a:t>
              </a:r>
              <a:r>
                <a:rPr lang="en-US" sz="1100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dbo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[Table_1]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[value]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VALUES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','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'%'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'_'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'^'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'-'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endPara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977D85-00CE-F44C-B916-2739D47EBAFF}"/>
                </a:ext>
              </a:extLst>
            </p:cNvPr>
            <p:cNvSpPr/>
            <p:nvPr/>
          </p:nvSpPr>
          <p:spPr>
            <a:xfrm>
              <a:off x="1126156" y="5409398"/>
              <a:ext cx="2329313" cy="1233042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70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50741</TotalTime>
  <Words>2076</Words>
  <Application>Microsoft Office PowerPoint</Application>
  <PresentationFormat>Widescreen</PresentationFormat>
  <Paragraphs>302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SegoeUI</vt:lpstr>
      <vt:lpstr>Verdana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Collation (Case-Sensitivity) Hierarchy</vt:lpstr>
      <vt:lpstr>The Collation (Case-Sensitivity) Hierarchy</vt:lpstr>
      <vt:lpstr>The Collation (Case-Sensitivity) Hierarchy</vt:lpstr>
      <vt:lpstr>The Collation (Case-Sensitivity) Hierarchy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ESCAPE stringable</vt:lpstr>
      <vt:lpstr>PATINDEX(like_pattern, stringable)</vt:lpstr>
      <vt:lpstr>On the horizon, true RegEx…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53</cp:revision>
  <dcterms:created xsi:type="dcterms:W3CDTF">2023-07-18T22:41:59Z</dcterms:created>
  <dcterms:modified xsi:type="dcterms:W3CDTF">2024-07-26T20:39:51Z</dcterms:modified>
</cp:coreProperties>
</file>